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394" r:id="rId125"/>
    <p:sldId id="411" r:id="rId126"/>
    <p:sldId id="401" r:id="rId127"/>
    <p:sldId id="395" r:id="rId128"/>
    <p:sldId id="396" r:id="rId129"/>
    <p:sldId id="397" r:id="rId130"/>
    <p:sldId id="398" r:id="rId131"/>
    <p:sldId id="393" r:id="rId132"/>
    <p:sldId id="399" r:id="rId133"/>
    <p:sldId id="410" r:id="rId134"/>
    <p:sldId id="402" r:id="rId135"/>
    <p:sldId id="403" r:id="rId136"/>
    <p:sldId id="412" r:id="rId137"/>
    <p:sldId id="404" r:id="rId138"/>
    <p:sldId id="405" r:id="rId139"/>
    <p:sldId id="406" r:id="rId140"/>
    <p:sldId id="407" r:id="rId141"/>
    <p:sldId id="408" r:id="rId142"/>
    <p:sldId id="409" r:id="rId143"/>
    <p:sldId id="290" r:id="rId144"/>
    <p:sldId id="291" r:id="rId14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DF9A-32D6-AEF1-8144-184218D7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8B56A1-8CA6-1E96-B3A3-B6D5EA0E7A3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4D2746-50B8-8929-A29D-68E608FCD2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Update 14.04.25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15488-155E-09F0-6656-151BB8E910D7}"/>
              </a:ext>
            </a:extLst>
          </p:cNvPr>
          <p:cNvSpPr txBox="1"/>
          <p:nvPr/>
        </p:nvSpPr>
        <p:spPr>
          <a:xfrm>
            <a:off x="1147313" y="1854679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</a:rPr>
              <a:t>What worked: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9763-449B-100B-CEDE-37569C4733CE}"/>
              </a:ext>
            </a:extLst>
          </p:cNvPr>
          <p:cNvSpPr txBox="1"/>
          <p:nvPr/>
        </p:nvSpPr>
        <p:spPr>
          <a:xfrm>
            <a:off x="1147313" y="3933343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What I still struggle with: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5F45-CB0E-F6C8-54E4-3153AB423A10}"/>
              </a:ext>
            </a:extLst>
          </p:cNvPr>
          <p:cNvSpPr txBox="1"/>
          <p:nvPr/>
        </p:nvSpPr>
        <p:spPr>
          <a:xfrm>
            <a:off x="1519936" y="2303243"/>
            <a:ext cx="9773729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Implementing </a:t>
            </a:r>
            <a:r>
              <a:rPr lang="de-DE" dirty="0">
                <a:solidFill>
                  <a:schemeClr val="accent1"/>
                </a:solidFill>
              </a:rPr>
              <a:t>Accuracy Rejection Curves </a:t>
            </a:r>
            <a:r>
              <a:rPr lang="de-DE" dirty="0"/>
              <a:t>(ARC)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</a:t>
            </a:r>
            <a:r>
              <a:rPr lang="de-DE" dirty="0">
                <a:solidFill>
                  <a:schemeClr val="accent1"/>
                </a:solidFill>
              </a:rPr>
              <a:t>Dataset</a:t>
            </a:r>
            <a:r>
              <a:rPr lang="de-DE" dirty="0"/>
              <a:t> which fills True ECE </a:t>
            </a:r>
            <a:r>
              <a:rPr lang="de-DE" dirty="0">
                <a:solidFill>
                  <a:schemeClr val="accent1"/>
                </a:solidFill>
              </a:rPr>
              <a:t>bins more equally</a:t>
            </a:r>
            <a:r>
              <a:rPr lang="de-DE" dirty="0"/>
              <a:t>/more at the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C5189-6FCB-587B-8402-C8B8C9F71A83}"/>
              </a:ext>
            </a:extLst>
          </p:cNvPr>
          <p:cNvSpPr txBox="1"/>
          <p:nvPr/>
        </p:nvSpPr>
        <p:spPr>
          <a:xfrm>
            <a:off x="1519935" y="4483120"/>
            <a:ext cx="977372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way for determining optimal/very good </a:t>
            </a:r>
            <a:r>
              <a:rPr lang="de-DE" dirty="0">
                <a:solidFill>
                  <a:schemeClr val="accent1"/>
                </a:solidFill>
              </a:rPr>
              <a:t>sample size for ece calculation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2A7F-B0A5-8063-4335-7403DF73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435400-94EF-7900-B43A-B4C07084FC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50655-5D82-4522-A3EF-0C573D1BDDD7}"/>
              </a:ext>
            </a:extLst>
          </p:cNvPr>
          <p:cNvSpPr txBox="1"/>
          <p:nvPr/>
        </p:nvSpPr>
        <p:spPr>
          <a:xfrm>
            <a:off x="899660" y="1812094"/>
            <a:ext cx="4358390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SVM (RBF)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Gummy Worm Dataset (40000 ex.)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Test Set Size: </a:t>
            </a:r>
            <a:r>
              <a:rPr lang="de-DE" dirty="0"/>
              <a:t>8000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Rejection Steps: </a:t>
            </a:r>
            <a:r>
              <a:rPr lang="de-DE" dirty="0"/>
              <a:t>100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Strategy: </a:t>
            </a:r>
            <a:r>
              <a:rPr lang="de-DE" dirty="0"/>
              <a:t>(Shannon) Entropy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True ECE (Dists – 100 Bins): </a:t>
            </a:r>
            <a:r>
              <a:rPr lang="de-DE" i="1" dirty="0">
                <a:solidFill>
                  <a:schemeClr val="accent1"/>
                </a:solidFill>
              </a:rPr>
              <a:t>0.01093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42AA-F000-F418-1BF8-2421C89B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50" y="1473967"/>
            <a:ext cx="6096000" cy="4572000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8BE09B81-B7F9-C242-7369-AB84B3F4657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Accuracy Rejection Curve (ARC)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9746-9A7B-1499-943D-410CCF9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220DF-B455-FEF2-C50F-A529DD54DA7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AEC666F-89BD-8F42-49FF-02C6695C3CC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Exclamation Mark Dataset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F1582-079E-1E45-BE3F-1FC5320C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9" y="1384480"/>
            <a:ext cx="5593691" cy="4474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FAA03-8B4A-56B9-083F-8FC664D5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9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4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375E-5197-E00D-FC8E-F69E66E9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D1D2E-D05F-5C8A-475C-4E2A318B2C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B9989CA-320A-E320-CABB-FF940443C4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7C1F-47DB-1417-62A4-F4B49C81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30C60-F1DA-9987-C38F-A52E7F03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5" y="1304871"/>
            <a:ext cx="3498236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992F2-A2ED-E402-620E-B39A6F787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4869"/>
            <a:ext cx="3496382" cy="2623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F3C57-F39F-495C-9B52-0B7ECB029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41D0BF-5473-7AD3-FB3C-DE30F187D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7E66F0-13AA-A536-F8F8-3EE573CE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4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B48D-FF08-76C9-3BAB-F25DB08B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5E4D9-6F1B-3DB4-0130-132BB238DB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1EF2F8A-BBFC-B4A7-F183-94C8BE83B8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274B3-2C51-F6F3-EBFA-4785A9F2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53A2-6BFF-33C8-0FE6-EEC16552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02DF2-8C62-6E26-FED9-1CF3CC36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2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0BF64-D831-D2E0-4217-EAD414F1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963C73-8355-1C32-FD8A-0E1A6FE5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26C39-7D8E-FCCD-0520-7AA5F2F21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6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3404-6079-7E03-4CA4-6D65DAF3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1467A-223D-08F3-C426-FEAADE8509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9FBCA3A-AF13-DA32-1E30-3FABC031770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E887-8F4D-7BBC-AF70-4641C178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1F287-20D5-1DA4-AD3C-A28CB857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8A506-1774-147E-26A1-5D9FAE20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8321D0-1C71-9AC5-7400-ACE8A6C3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6DA103-BA7B-6DC7-D15C-AF13EF9B1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7027E4-5336-0D66-DA30-BE9DE61BA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758-5FDC-08A4-843E-073A25F2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8FEA4B-5FF6-671F-F22A-37EE71DEC82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A474C3-523E-E35B-B540-62BD88463EC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CD8F3-3234-76D4-4078-4B827FBD7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1F8F9-4634-126D-0D6F-36323B9A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8983A-7B8C-4F36-4D0E-547D7BC4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1F6C5D-2800-7149-EFE2-AEF4FDA74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9382C9-EFA7-819D-CDB8-D6BC51D08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626F38-3AB2-0913-C457-B1CCCE33D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5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21EFB1-2649-35B5-A9C2-EE2FFAA7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509D0-53CA-FDE4-5973-115EACA2FA9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5FA97EC-3A7B-598F-2217-3558F638023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Primitive Optimal True ECE assessment (</a:t>
            </a:r>
            <a:r>
              <a:rPr lang="en-GB" sz="3200"/>
              <a:t>no averaging)</a:t>
            </a:r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DB1A-2C57-B3A6-EDEF-DAB85ADC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EEFAC-9D61-83E6-93CE-70630F44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61DEF-9116-CC50-F5B6-3F6E04CCC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8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EA09-859E-B1CB-2388-8BAB23DF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9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1C0C-92C9-5215-39BD-4909AED1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C180C-F3E4-3A33-7892-C9F715B1A7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60E0DC-6495-FB8E-4131-45B87BC5E3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Dataset Family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C312E-5AA2-E103-6DF1-E51DCD32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13" y="2115519"/>
            <a:ext cx="508436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FB51EA-5DD6-936A-B24C-DC91EBCE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13A57-6FB3-CE83-F2CA-1C86D85949E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287D4-154C-F627-4E59-CFC081A36B7C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63AE-D833-2CB3-9209-3296432703F0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9BBA6-12AA-2CE9-1712-34A484C13515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CF24D-78DF-4E21-ADB5-C1394B0C747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plots...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69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3EF3-C7F6-D224-C4A0-F4A21B4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3E0C2-2BB6-3BC5-41C9-E4D706A43F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E414890-1621-A4AA-1F42-1503F69C42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89A40-486C-0424-64E6-182EFDBA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115519"/>
            <a:ext cx="5094509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586934-D306-AB77-EC8D-B286A7F2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B0443-A61C-B3B8-B73B-F1DF3A7C740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C46AB-6CD0-A165-4FD6-2670F35504F8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0B99-8901-7FBF-CC0C-10B56778117E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3A1C7-2276-99CE-B930-A25EC4B49AAA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2F9-6384-29A1-EE26-E1531415798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trend...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819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7DA2-3C62-2AA8-7004-2B9C246F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0C480B-19C1-A0CE-57D1-9157E0D6DF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A5C60DB-A59F-AE5B-7B43-600E7167B45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539CD-3C0B-393E-C9F8-F21EAC7286D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4604E-FA0A-3652-95AC-D7757D7236AD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76564-213C-017C-702F-D467A776225E}"/>
              </a:ext>
            </a:extLst>
          </p:cNvPr>
          <p:cNvSpPr txBox="1"/>
          <p:nvPr/>
        </p:nvSpPr>
        <p:spPr>
          <a:xfrm>
            <a:off x="838450" y="2346293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Idea: Algorithmic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1E80-768A-7B42-0051-BF985B4BA067}"/>
              </a:ext>
            </a:extLst>
          </p:cNvPr>
          <p:cNvSpPr txBox="1"/>
          <p:nvPr/>
        </p:nvSpPr>
        <p:spPr>
          <a:xfrm>
            <a:off x="838450" y="2918070"/>
            <a:ext cx="4509926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Looking at the plots of Varying Test Sample Size Experiments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Three features seem to have influence: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Relative ECE Falloff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First Plateau Sample Size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C7507-A2C1-D3A4-50E6-28B1C3DE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6" t="14104" r="41559"/>
          <a:stretch/>
        </p:blipFill>
        <p:spPr>
          <a:xfrm>
            <a:off x="5625236" y="2254605"/>
            <a:ext cx="5432798" cy="3548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F89050-229D-7562-49C0-84B6BAA2CFAA}"/>
              </a:ext>
            </a:extLst>
          </p:cNvPr>
          <p:cNvCxnSpPr>
            <a:cxnSpLocks/>
          </p:cNvCxnSpPr>
          <p:nvPr/>
        </p:nvCxnSpPr>
        <p:spPr>
          <a:xfrm>
            <a:off x="10894264" y="2374829"/>
            <a:ext cx="0" cy="276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1DFAE-E68E-BE3A-E378-964F24BFFE09}"/>
              </a:ext>
            </a:extLst>
          </p:cNvPr>
          <p:cNvCxnSpPr/>
          <p:nvPr/>
        </p:nvCxnSpPr>
        <p:spPr>
          <a:xfrm flipH="1">
            <a:off x="5824393" y="2374829"/>
            <a:ext cx="503448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E87912-1E30-7665-5E47-C05C35D9ED6A}"/>
              </a:ext>
            </a:extLst>
          </p:cNvPr>
          <p:cNvSpPr txBox="1"/>
          <p:nvPr/>
        </p:nvSpPr>
        <p:spPr>
          <a:xfrm rot="5400000">
            <a:off x="10027653" y="3604606"/>
            <a:ext cx="23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Relative ECE Falloff</a:t>
            </a:r>
            <a:endParaRPr lang="en-GB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E19FA5-09FA-3B4C-0F3B-62826C44D57A}"/>
              </a:ext>
            </a:extLst>
          </p:cNvPr>
          <p:cNvCxnSpPr/>
          <p:nvPr/>
        </p:nvCxnSpPr>
        <p:spPr>
          <a:xfrm flipH="1" flipV="1">
            <a:off x="9972136" y="4356340"/>
            <a:ext cx="866057" cy="785822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4535A0-7ECF-7316-2571-0221EE4DAC31}"/>
              </a:ext>
            </a:extLst>
          </p:cNvPr>
          <p:cNvSpPr txBox="1"/>
          <p:nvPr/>
        </p:nvSpPr>
        <p:spPr>
          <a:xfrm>
            <a:off x="8341635" y="3967195"/>
            <a:ext cx="2168571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ym typeface="Wingdings" panose="05000000000000000000" pitchFamily="2" charset="2"/>
              </a:rPr>
              <a:t>First Plateau Sample Size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57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9DC45-0F91-92AF-5DD0-232E3783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9C4C4-8DBF-4B6C-4E43-2DEDAC41008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AD0D6F-92BF-C2C9-B4EE-DCDBF2E14FE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CB175-BD33-1420-DE66-4543FF24E23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7C77E-88BD-8123-812B-51E79A2C29A8}"/>
              </a:ext>
            </a:extLst>
          </p:cNvPr>
          <p:cNvSpPr txBox="1"/>
          <p:nvPr/>
        </p:nvSpPr>
        <p:spPr>
          <a:xfrm>
            <a:off x="838450" y="2346293"/>
            <a:ext cx="10515600" cy="28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How the algorithm works: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Find first plateau given two parameters: </a:t>
            </a:r>
            <a:r>
              <a:rPr lang="de-DE" i="1" dirty="0"/>
              <a:t>threshold</a:t>
            </a:r>
            <a:r>
              <a:rPr lang="de-DE" dirty="0"/>
              <a:t>, </a:t>
            </a:r>
            <a:r>
              <a:rPr lang="de-DE" i="1" dirty="0"/>
              <a:t>number of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>
                <a:sym typeface="Wingdings" panose="05000000000000000000" pitchFamily="2" charset="2"/>
              </a:rPr>
              <a:t>Relative ECE Falloff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some factor in range [0, 1] based on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Relative ECE Falloff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First Plateau Sample Size </a:t>
            </a:r>
            <a:r>
              <a:rPr lang="de-DE" dirty="0"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Accuracy</a:t>
            </a:r>
            <a:endParaRPr lang="en-GB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sample size between minimum sample size and sample size at the beginning of the first plateau by scaling difference by the aforementioned factor</a:t>
            </a:r>
          </a:p>
        </p:txBody>
      </p:sp>
    </p:spTree>
    <p:extLst>
      <p:ext uri="{BB962C8B-B14F-4D97-AF65-F5344CB8AC3E}">
        <p14:creationId xmlns:p14="http://schemas.microsoft.com/office/powerpoint/2010/main" val="1114453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D02C-320A-7079-8C85-3758EE8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970B8-950A-41EC-C6B1-37007816427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E9B63F7-9B21-52B4-2F76-CFAB4B0F945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C974-D8DE-4B00-7365-61A2F2E3E88D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E66BCA-E71A-54E2-C891-1CC4543FD667}"/>
              </a:ext>
            </a:extLst>
          </p:cNvPr>
          <p:cNvGrpSpPr/>
          <p:nvPr/>
        </p:nvGrpSpPr>
        <p:grpSpPr>
          <a:xfrm>
            <a:off x="838450" y="2234241"/>
            <a:ext cx="10269876" cy="3597759"/>
            <a:chOff x="785070" y="1777042"/>
            <a:chExt cx="10269876" cy="35977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2DBB62-D5E8-EBCD-9049-4CFB4514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070" y="2380345"/>
              <a:ext cx="10269876" cy="29944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CF5019-40BF-80DD-88EF-508BC10C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070" y="1879906"/>
              <a:ext cx="10269876" cy="5004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E850EC-5768-268F-5B77-398A145D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578"/>
            <a:stretch/>
          </p:blipFill>
          <p:spPr>
            <a:xfrm>
              <a:off x="785070" y="1777042"/>
              <a:ext cx="10269876" cy="10220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66EF4A-E91D-D8C5-9B92-1E1E5DE6A115}"/>
              </a:ext>
            </a:extLst>
          </p:cNvPr>
          <p:cNvSpPr txBox="1"/>
          <p:nvPr/>
        </p:nvSpPr>
        <p:spPr>
          <a:xfrm>
            <a:off x="785070" y="181451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Current attempt on capturing the relationship:</a:t>
            </a:r>
          </a:p>
        </p:txBody>
      </p:sp>
    </p:spTree>
    <p:extLst>
      <p:ext uri="{BB962C8B-B14F-4D97-AF65-F5344CB8AC3E}">
        <p14:creationId xmlns:p14="http://schemas.microsoft.com/office/powerpoint/2010/main" val="30815859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42E7-02D6-C459-6862-51C6B873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F2A376-76CA-DA5B-C588-AA7C3729694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E714A9D-332F-2AD9-9DEA-AC7C0561755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99DC3-54E4-7CE3-954A-E7A473FAF66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1D2A0-183A-84CE-54D2-C7B01565DF97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Sometimes it works well...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5CFF8-C03D-BC86-EFBE-AE2D5B6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" y="2062191"/>
            <a:ext cx="12006534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14C26-6492-C669-E6DA-5CD9FE1FF4A1}"/>
              </a:ext>
            </a:extLst>
          </p:cNvPr>
          <p:cNvSpPr/>
          <p:nvPr/>
        </p:nvSpPr>
        <p:spPr>
          <a:xfrm>
            <a:off x="4062413" y="54459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100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0B33-D1BC-EA5A-2B87-74953F3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37AF8E-0FBC-4CBB-CE92-861CC872B1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D68D3C4-6111-942E-C8A8-DA221FEC9E8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6E2A1-376D-9EAA-24E9-B425F0ECB624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9FE2-B7BF-242E-4786-931606607018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...sometimes it does not.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1FDA-E9D3-9B64-FE09-22776AFB6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4" y="2062191"/>
            <a:ext cx="12006531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96328-F439-C774-E99A-AD0CAA693389}"/>
              </a:ext>
            </a:extLst>
          </p:cNvPr>
          <p:cNvSpPr/>
          <p:nvPr/>
        </p:nvSpPr>
        <p:spPr>
          <a:xfrm>
            <a:off x="4064794" y="53316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5498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4C3C-FF8C-C765-2286-93953A3D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1489A-16E4-B8DC-D92B-4C4A776E0B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B43DEEF-DE68-8374-9DAA-666121374B3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B3FC7-BABA-CF52-E0EC-F4986CFE3ABC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9C4D0-D7FF-7AE8-D4AF-C6C49DE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931" b="50346"/>
          <a:stretch/>
        </p:blipFill>
        <p:spPr>
          <a:xfrm>
            <a:off x="1326442" y="1666343"/>
            <a:ext cx="4539520" cy="432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EA1B6-9A08-A0B9-6340-63C5BCD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r="50000" b="1162"/>
          <a:stretch/>
        </p:blipFill>
        <p:spPr>
          <a:xfrm>
            <a:off x="6262777" y="1714960"/>
            <a:ext cx="4382219" cy="4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1602-DDE0-4775-ECC6-19E4CE3C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19742-2088-9EED-27EE-B6BDC019703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BC5-9ED0-F800-9B9A-4B95D88C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410" y="-302689"/>
            <a:ext cx="7055329" cy="705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C4CAA-5369-4D29-A25B-075B49DDAA12}"/>
              </a:ext>
            </a:extLst>
          </p:cNvPr>
          <p:cNvSpPr txBox="1"/>
          <p:nvPr/>
        </p:nvSpPr>
        <p:spPr>
          <a:xfrm>
            <a:off x="1438051" y="5483455"/>
            <a:ext cx="1432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True 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8644223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6263-8432-8C9F-8BDC-7D0C3484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A4995-0F24-79A3-4DEE-BED5F28B57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5DED5EE-C227-865E-7204-EE36B08C03C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7830E-99D4-C9DC-2F4B-7EF3C413A32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FCBB7-FE88-D4DC-6E45-D6A66FF5A65E}"/>
              </a:ext>
            </a:extLst>
          </p:cNvPr>
          <p:cNvSpPr txBox="1"/>
          <p:nvPr/>
        </p:nvSpPr>
        <p:spPr>
          <a:xfrm>
            <a:off x="838450" y="2051990"/>
            <a:ext cx="7805218" cy="28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Only advantage over 20% train test split (5000 samples):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size: </a:t>
            </a:r>
            <a:r>
              <a:rPr lang="en-GB" dirty="0">
                <a:solidFill>
                  <a:schemeClr val="accent1"/>
                </a:solidFill>
              </a:rPr>
              <a:t>3444.875</a:t>
            </a:r>
            <a:r>
              <a:rPr lang="en-GB" dirty="0"/>
              <a:t>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5000)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However</a:t>
            </a:r>
            <a:r>
              <a:rPr lang="en-GB" dirty="0"/>
              <a:t>: Std. Dev. of sample size: 2260.3617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For comparison: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 (ECE Optimal):  6280.9713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Std. Dev. of sample size (ECE Optimal):  6595.5707</a:t>
            </a:r>
          </a:p>
        </p:txBody>
      </p:sp>
    </p:spTree>
    <p:extLst>
      <p:ext uri="{BB962C8B-B14F-4D97-AF65-F5344CB8AC3E}">
        <p14:creationId xmlns:p14="http://schemas.microsoft.com/office/powerpoint/2010/main" val="16892664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78A1-603C-2F91-8187-8190BDF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206ED9-66CC-5245-A3B1-C764050FDC6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697F23-7952-83B8-750E-027FBCAFDDA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23565-D2CB-DE6C-6904-59F2F931EE2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F4D2B-22EA-7DBB-F2E9-029CAF7716A7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22367080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44440</TotalTime>
  <Words>3626</Words>
  <Application>Microsoft Office PowerPoint</Application>
  <PresentationFormat>Widescreen</PresentationFormat>
  <Paragraphs>599</Paragraphs>
  <Slides>144</Slides>
  <Notes>7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2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146</cp:revision>
  <dcterms:created xsi:type="dcterms:W3CDTF">2024-09-22T16:26:10Z</dcterms:created>
  <dcterms:modified xsi:type="dcterms:W3CDTF">2025-04-13T22:42:31Z</dcterms:modified>
</cp:coreProperties>
</file>